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82" r:id="rId7"/>
  </p:sldIdLst>
  <p:sldSz cx="9144000" cy="6858000" type="screen4x3"/>
  <p:notesSz cx="9144000" cy="6858000"/>
  <p:defaultTextStyle>
    <a:defPPr>
      <a:defRPr lang="es-CO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lastCol>
    <a:firstCol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firstCol>
    <a:lastRow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  <a:round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  <a:round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4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SATISFACCION GLOBAL 2DO TRIMESTRE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'RESOL. 256'!$B$60:$B$68</c:f>
              <c:strCache>
                <c:ptCount val="9"/>
                <c:pt idx="0">
                  <c:v>MEDICINA GENERAL</c:v>
                </c:pt>
                <c:pt idx="1">
                  <c:v>ODONTOLOGIA</c:v>
                </c:pt>
                <c:pt idx="2">
                  <c:v>ENFERMERIA</c:v>
                </c:pt>
                <c:pt idx="3">
                  <c:v>LABORATORIO</c:v>
                </c:pt>
                <c:pt idx="4">
                  <c:v>FARMACIA</c:v>
                </c:pt>
                <c:pt idx="5">
                  <c:v>IMAGENOLOGIA</c:v>
                </c:pt>
                <c:pt idx="6">
                  <c:v>URGENCIAS</c:v>
                </c:pt>
                <c:pt idx="7">
                  <c:v>HOSPITALIZACIÓN</c:v>
                </c:pt>
                <c:pt idx="8">
                  <c:v>PARTOS</c:v>
                </c:pt>
              </c:strCache>
            </c:strRef>
          </c:cat>
          <c:val>
            <c:numRef>
              <c:f>'RESOL. 256'!$F$60:$F$68</c:f>
              <c:numCache>
                <c:formatCode>0%</c:formatCode>
                <c:ptCount val="9"/>
                <c:pt idx="0">
                  <c:v>0.96842105263157896</c:v>
                </c:pt>
                <c:pt idx="1">
                  <c:v>1</c:v>
                </c:pt>
                <c:pt idx="2">
                  <c:v>0.95652173913043481</c:v>
                </c:pt>
                <c:pt idx="3">
                  <c:v>0.98958333333333337</c:v>
                </c:pt>
                <c:pt idx="4">
                  <c:v>0.94736842105263153</c:v>
                </c:pt>
                <c:pt idx="5">
                  <c:v>0.8651685393258427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6313728"/>
        <c:axId val="636305888"/>
      </c:barChart>
      <c:catAx>
        <c:axId val="636313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6305888"/>
        <c:crosses val="autoZero"/>
        <c:auto val="1"/>
        <c:lblAlgn val="ctr"/>
        <c:lblOffset val="100"/>
        <c:noMultiLvlLbl val="0"/>
      </c:catAx>
      <c:valAx>
        <c:axId val="6363058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36313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/>
              <a:t>COMPARATIVO DE PQRSF DEL 2do TRIMESTRE DESDE EL 2021-2023</a:t>
            </a:r>
            <a:endParaRPr lang="es-CO"/>
          </a:p>
        </c:rich>
      </c:tx>
      <c:layout/>
      <c:overlay val="0"/>
      <c:spPr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Hoja3!$C$11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1"/>
            </a:solidFill>
            <a:ln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Hoja3!$D$11:$F$11</c:f>
              <c:numCache>
                <c:formatCode>General</c:formatCode>
                <c:ptCount val="3"/>
                <c:pt idx="0">
                  <c:v>17</c:v>
                </c:pt>
                <c:pt idx="1">
                  <c:v>23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Hoja3!$C$12</c:f>
              <c:strCache>
                <c:ptCount val="1"/>
                <c:pt idx="0">
                  <c:v>Mayo</c:v>
                </c:pt>
              </c:strCache>
            </c:strRef>
          </c:tx>
          <c:spPr>
            <a:solidFill>
              <a:schemeClr val="accent2"/>
            </a:solidFill>
            <a:ln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Hoja3!$D$12:$F$12</c:f>
              <c:numCache>
                <c:formatCode>General</c:formatCode>
                <c:ptCount val="3"/>
                <c:pt idx="0">
                  <c:v>29</c:v>
                </c:pt>
                <c:pt idx="1">
                  <c:v>43</c:v>
                </c:pt>
                <c:pt idx="2">
                  <c:v>58</c:v>
                </c:pt>
              </c:numCache>
            </c:numRef>
          </c:val>
        </c:ser>
        <c:ser>
          <c:idx val="2"/>
          <c:order val="2"/>
          <c:tx>
            <c:strRef>
              <c:f>Hoja3!$C$13</c:f>
              <c:strCache>
                <c:ptCount val="1"/>
                <c:pt idx="0">
                  <c:v>Junio </c:v>
                </c:pt>
              </c:strCache>
            </c:strRef>
          </c:tx>
          <c:spPr>
            <a:solidFill>
              <a:schemeClr val="accent3"/>
            </a:solidFill>
            <a:ln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Hoja3!$D$13:$F$13</c:f>
              <c:numCache>
                <c:formatCode>General</c:formatCode>
                <c:ptCount val="3"/>
                <c:pt idx="0">
                  <c:v>33</c:v>
                </c:pt>
                <c:pt idx="1">
                  <c:v>23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307064"/>
        <c:axId val="636302360"/>
      </c:barChart>
      <c:catAx>
        <c:axId val="63630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6302360"/>
        <c:crosses val="autoZero"/>
        <c:auto val="1"/>
        <c:lblAlgn val="ctr"/>
        <c:lblOffset val="100"/>
        <c:noMultiLvlLbl val="0"/>
      </c:catAx>
      <c:valAx>
        <c:axId val="636302360"/>
        <c:scaling>
          <c:orientation val="minMax"/>
        </c:scaling>
        <c:delete val="0"/>
        <c:axPos val="l"/>
        <c:majorGridlines>
          <c:spPr bwMode="auto"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36307064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/>
      <c:overlay val="0"/>
      <c:spPr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 bwMode="auto"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PQRSF POR CENTROS DE ATENCIÓN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Hoja3!$O$4:$O$10</c:f>
              <c:strCache>
                <c:ptCount val="7"/>
                <c:pt idx="0">
                  <c:v>C.S EL PARAISO </c:v>
                </c:pt>
                <c:pt idx="1">
                  <c:v>C.S CAA DEL SUR </c:v>
                </c:pt>
                <c:pt idx="2">
                  <c:v>C.S CORREA GRILLO</c:v>
                </c:pt>
                <c:pt idx="3">
                  <c:v>C.S CLARITA </c:v>
                </c:pt>
                <c:pt idx="4">
                  <c:v>C.S PILOTO URIBE </c:v>
                </c:pt>
                <c:pt idx="5">
                  <c:v>SANTA RITA</c:v>
                </c:pt>
                <c:pt idx="6">
                  <c:v>UIS </c:v>
                </c:pt>
              </c:strCache>
            </c:strRef>
          </c:cat>
          <c:val>
            <c:numRef>
              <c:f>Hoja3!$T$4:$T$10</c:f>
              <c:numCache>
                <c:formatCode>0%</c:formatCode>
                <c:ptCount val="7"/>
                <c:pt idx="0">
                  <c:v>8.1081081081081086E-2</c:v>
                </c:pt>
                <c:pt idx="1">
                  <c:v>0.16216216216216217</c:v>
                </c:pt>
                <c:pt idx="2">
                  <c:v>2.7027027027027029E-2</c:v>
                </c:pt>
                <c:pt idx="3">
                  <c:v>0.12162162162162163</c:v>
                </c:pt>
                <c:pt idx="4">
                  <c:v>4.0540540540540543E-2</c:v>
                </c:pt>
                <c:pt idx="5">
                  <c:v>4.72972972972973E-2</c:v>
                </c:pt>
                <c:pt idx="6">
                  <c:v>0.52027027027027029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469480"/>
        <c:axId val="265466344"/>
      </c:barChart>
      <c:catAx>
        <c:axId val="265469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466344"/>
        <c:crosses val="autoZero"/>
        <c:auto val="1"/>
        <c:lblAlgn val="ctr"/>
        <c:lblOffset val="100"/>
        <c:noMultiLvlLbl val="0"/>
      </c:catAx>
      <c:valAx>
        <c:axId val="265466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469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400" b="0" i="0" u="none" strike="noStrike"/>
              <a:t>PQRSF RECIBIDAS POR MOTIVO</a:t>
            </a:r>
            <a:endParaRPr lang="es-CO"/>
          </a:p>
        </c:rich>
      </c:tx>
      <c:layout/>
      <c:overlay val="0"/>
      <c:spPr>
        <a:noFill/>
        <a:ln>
          <a:noFill/>
          <a:round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Hoja3!$AH$14:$AH$24</c:f>
              <c:strCache>
                <c:ptCount val="11"/>
                <c:pt idx="0">
                  <c:v>ARCHIVO CLINICO</c:v>
                </c:pt>
                <c:pt idx="1">
                  <c:v>ASIGNACION DE CITAS</c:v>
                </c:pt>
                <c:pt idx="2">
                  <c:v>ATENCION AL USUARIO </c:v>
                </c:pt>
                <c:pt idx="3">
                  <c:v>COMPARENDO PEDAGOGICO </c:v>
                </c:pt>
                <c:pt idx="4">
                  <c:v>FELICITACIONES </c:v>
                </c:pt>
                <c:pt idx="5">
                  <c:v>FACTURACION </c:v>
                </c:pt>
                <c:pt idx="6">
                  <c:v>MANTENIMIENTO DE EQUIPOS</c:v>
                </c:pt>
                <c:pt idx="7">
                  <c:v>RAYOS X</c:v>
                </c:pt>
                <c:pt idx="8">
                  <c:v>TRASLADO DE QUEJA A UNA EPS</c:v>
                </c:pt>
                <c:pt idx="9">
                  <c:v>VACUNACION </c:v>
                </c:pt>
                <c:pt idx="10">
                  <c:v>SERVICIO FARMACEUTICO</c:v>
                </c:pt>
              </c:strCache>
            </c:strRef>
          </c:cat>
          <c:val>
            <c:numRef>
              <c:f>Hoja3!$AM$14:$AM$24</c:f>
              <c:numCache>
                <c:formatCode>0%</c:formatCode>
                <c:ptCount val="11"/>
                <c:pt idx="0">
                  <c:v>2.0134228187919462E-2</c:v>
                </c:pt>
                <c:pt idx="1">
                  <c:v>0.2348993288590604</c:v>
                </c:pt>
                <c:pt idx="2">
                  <c:v>0.25503355704697989</c:v>
                </c:pt>
                <c:pt idx="3">
                  <c:v>2.0134228187919462E-2</c:v>
                </c:pt>
                <c:pt idx="4">
                  <c:v>0.22147651006711411</c:v>
                </c:pt>
                <c:pt idx="5">
                  <c:v>2.0134228187919462E-2</c:v>
                </c:pt>
                <c:pt idx="6">
                  <c:v>6.0402684563758392E-2</c:v>
                </c:pt>
                <c:pt idx="7">
                  <c:v>5.3691275167785234E-2</c:v>
                </c:pt>
                <c:pt idx="8">
                  <c:v>6.7114093959731542E-3</c:v>
                </c:pt>
                <c:pt idx="9">
                  <c:v>6.7114093959731542E-3</c:v>
                </c:pt>
                <c:pt idx="10">
                  <c:v>0.10067114093959731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5463992"/>
        <c:axId val="265467912"/>
      </c:barChart>
      <c:catAx>
        <c:axId val="26546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467912"/>
        <c:crosses val="autoZero"/>
        <c:auto val="1"/>
        <c:lblAlgn val="ctr"/>
        <c:lblOffset val="100"/>
        <c:noMultiLvlLbl val="0"/>
      </c:catAx>
      <c:valAx>
        <c:axId val="265467912"/>
        <c:scaling>
          <c:orientation val="minMax"/>
        </c:scaling>
        <c:delete val="0"/>
        <c:axPos val="l"/>
        <c:majorGridlines>
          <c:spPr bwMode="auto"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6546399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 bwMode="auto"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  <a:round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/>
          <a:stretch/>
        </p:blipFill>
        <p:spPr bwMode="auto"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2845434" y="540512"/>
            <a:ext cx="345313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309537" y="1139189"/>
            <a:ext cx="548259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 bwMode="auto">
          <a:xfrm>
            <a:off x="1066800" y="2048058"/>
            <a:ext cx="6934200" cy="615553"/>
          </a:xfrm>
        </p:spPr>
        <p:txBody>
          <a:bodyPr/>
          <a:lstStyle/>
          <a:p>
            <a:pPr algn="ctr">
              <a:defRPr/>
            </a:pPr>
            <a:r>
              <a:rPr lang="es-MX" sz="4000" dirty="0" smtClean="0"/>
              <a:t>INFORME DE PQRSDF</a:t>
            </a:r>
            <a:endParaRPr lang="en-US" sz="4000" dirty="0"/>
          </a:p>
        </p:txBody>
      </p:sp>
      <p:sp>
        <p:nvSpPr>
          <p:cNvPr id="9" name="Rectángulo 8"/>
          <p:cNvSpPr/>
          <p:nvPr/>
        </p:nvSpPr>
        <p:spPr bwMode="auto">
          <a:xfrm>
            <a:off x="2171700" y="3276600"/>
            <a:ext cx="4572000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es-MX" sz="2400" b="1" spc="-5">
                <a:cs typeface="Calibri"/>
              </a:rPr>
              <a:t>SEGUNDO </a:t>
            </a:r>
            <a:r>
              <a:rPr lang="es-MX" sz="2400" b="1" spc="-10">
                <a:cs typeface="Calibri"/>
              </a:rPr>
              <a:t>TRIMESTRE </a:t>
            </a:r>
            <a:r>
              <a:rPr lang="es-MX" sz="2400" b="1" spc="-5">
                <a:cs typeface="Calibri"/>
              </a:rPr>
              <a:t>DE </a:t>
            </a:r>
            <a:r>
              <a:rPr lang="es-MX" sz="2400" b="1">
                <a:cs typeface="Calibri"/>
              </a:rPr>
              <a:t>2023</a:t>
            </a:r>
            <a:endParaRPr/>
          </a:p>
          <a:p>
            <a:pPr marL="12700" marR="5080" indent="635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es-MX" sz="2400" b="1" spc="5">
                <a:cs typeface="Calibri"/>
              </a:rPr>
              <a:t> </a:t>
            </a:r>
            <a:r>
              <a:rPr lang="es-MX" sz="2400" b="1" spc="-15">
                <a:cs typeface="Calibri"/>
              </a:rPr>
              <a:t>MARIA JULIANA MARIN POSADA </a:t>
            </a:r>
          </a:p>
          <a:p>
            <a:pPr marL="12700" marR="5080" indent="6350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es-MX" sz="2400" b="1" spc="-15">
                <a:cs typeface="Calibri"/>
              </a:rPr>
              <a:t>REFERENTE SIAU</a:t>
            </a:r>
            <a:endParaRPr lang="es-MX" sz="2400">
              <a:cs typeface="Calibri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/>
        </p:blipFill>
        <p:spPr bwMode="auto">
          <a:xfrm>
            <a:off x="3690937" y="4502577"/>
            <a:ext cx="1533525" cy="1556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304800" y="152400"/>
            <a:ext cx="629094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/>
            </a:pPr>
            <a:r>
              <a:rPr sz="2400" spc="-5"/>
              <a:t>ANÁLISIS</a:t>
            </a:r>
            <a:r>
              <a:rPr sz="2400" spc="-20"/>
              <a:t> </a:t>
            </a:r>
            <a:r>
              <a:rPr sz="2400" spc="-5"/>
              <a:t>GENERAL</a:t>
            </a:r>
            <a:r>
              <a:rPr sz="2400" spc="-70"/>
              <a:t> </a:t>
            </a:r>
            <a:r>
              <a:rPr sz="2400" spc="-5"/>
              <a:t>DE</a:t>
            </a:r>
            <a:r>
              <a:rPr sz="2400" spc="-50"/>
              <a:t> </a:t>
            </a:r>
            <a:r>
              <a:rPr sz="2400" spc="-10"/>
              <a:t>SATISFACCIÓN</a:t>
            </a:r>
            <a:endParaRPr/>
          </a:p>
        </p:txBody>
      </p:sp>
      <p:sp>
        <p:nvSpPr>
          <p:cNvPr id="4" name="object 4"/>
          <p:cNvSpPr txBox="1"/>
          <p:nvPr/>
        </p:nvSpPr>
        <p:spPr bwMode="auto">
          <a:xfrm>
            <a:off x="6400800" y="1371600"/>
            <a:ext cx="2362199" cy="20749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defRPr/>
            </a:pPr>
            <a:r>
              <a:rPr lang="es-ES" sz="1200" dirty="0"/>
              <a:t>El estándar establecido de satisfacción es del </a:t>
            </a:r>
            <a:r>
              <a:rPr lang="es-ES" sz="1200" dirty="0" smtClean="0"/>
              <a:t>95% una vez aplicada la encuesta de satisfacción esta obtiene un porcentaje del (96</a:t>
            </a:r>
            <a:r>
              <a:rPr lang="es-ES" sz="1200" dirty="0"/>
              <a:t>%); de acuerdo a los resultados </a:t>
            </a:r>
            <a:r>
              <a:rPr lang="es-ES" sz="1200" dirty="0" smtClean="0"/>
              <a:t>obtenidos, </a:t>
            </a:r>
            <a:r>
              <a:rPr lang="es-ES" sz="1200" dirty="0"/>
              <a:t>se determina que la satisfacción del servicio en general de Red Salud Armenia ESE, esta cumpliendo el estándar de satisfacción.</a:t>
            </a:r>
            <a:endParaRPr dirty="0"/>
          </a:p>
          <a:p>
            <a:pPr algn="just">
              <a:defRPr/>
            </a:pPr>
            <a:endParaRPr lang="es-CO" sz="1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598"/>
              </p:ext>
            </p:extLst>
          </p:nvPr>
        </p:nvGraphicFramePr>
        <p:xfrm>
          <a:off x="318911" y="685800"/>
          <a:ext cx="5867399" cy="2443401"/>
        </p:xfrm>
        <a:graphic>
          <a:graphicData uri="http://schemas.openxmlformats.org/drawingml/2006/table">
            <a:tbl>
              <a:tblPr/>
              <a:tblGrid>
                <a:gridCol w="1509889"/>
                <a:gridCol w="958555"/>
                <a:gridCol w="1111445"/>
                <a:gridCol w="1234222"/>
                <a:gridCol w="1053288"/>
              </a:tblGrid>
              <a:tr h="3026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noFill/>
                    </a:lnB>
                    <a:solidFill>
                      <a:srgbClr val="DBE2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ENCUESTAS POR SERVICIO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TOTAL, ENCUESTAS POSITIVAS Y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DE SATISFACCIÓN POR SERVICIO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DBE2EE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NEGATIVAS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s-CO"/>
                    </a:p>
                  </a:txBody>
                  <a:tcPr/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/>
                    </a:p>
                  </a:txBody>
                  <a:tcPr marL="6048" marR="6048" marT="6048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POSITIVAS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NEGATIVAS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2B8B7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es-CO"/>
                    </a:p>
                  </a:txBody>
                  <a:tcPr/>
                </a:tc>
              </a:tr>
              <a:tr h="3026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MEDICINA GENERAL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ODONTOLOGIA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ENFERMERIA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LABORATORIO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FARMACIA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90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IMAGENOLOGIA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77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URGENCIAS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122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HOSPITALIZACIÓN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PARTOS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5413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712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687</a:t>
                      </a:r>
                      <a:endParaRPr/>
                    </a:p>
                  </a:txBody>
                  <a:tcPr marL="6048" marR="6048" marT="604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  <a:endParaRPr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  <a:endParaRPr dirty="0"/>
                    </a:p>
                  </a:txBody>
                  <a:tcPr marL="6048" marR="6048" marT="6048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3 Gráfico"/>
          <p:cNvGraphicFramePr>
            <a:graphicFrameLocks/>
          </p:cNvGraphicFramePr>
          <p:nvPr/>
        </p:nvGraphicFramePr>
        <p:xfrm>
          <a:off x="2209800" y="3505199"/>
          <a:ext cx="5334000" cy="2526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 bwMode="auto">
          <a:xfrm>
            <a:off x="228600" y="-228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dirty="0"/>
              <a:t> </a:t>
            </a:r>
            <a:endParaRPr dirty="0"/>
          </a:p>
          <a:p>
            <a:pPr>
              <a:defRPr/>
            </a:pPr>
            <a:r>
              <a:rPr lang="es-CO" b="1" smtClean="0"/>
              <a:t>Presentación </a:t>
            </a:r>
            <a:r>
              <a:rPr lang="es-CO" b="1" dirty="0"/>
              <a:t>de los resultados de las PQRSF.</a:t>
            </a:r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143000" y="5334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MX" b="1"/>
              <a:t>PQRSF RECEPCIONADOS EN EL SEGUNDO TRIMESTRE 2023</a:t>
            </a:r>
            <a:endParaRPr lang="en-US" b="1"/>
          </a:p>
        </p:txBody>
      </p:sp>
      <p:graphicFrame>
        <p:nvGraphicFramePr>
          <p:cNvPr id="14" name="Tabla 12"/>
          <p:cNvGraphicFramePr>
            <a:graphicFrameLocks noGrp="1"/>
          </p:cNvGraphicFramePr>
          <p:nvPr/>
        </p:nvGraphicFramePr>
        <p:xfrm>
          <a:off x="381000" y="3810000"/>
          <a:ext cx="8229599" cy="1508367"/>
        </p:xfrm>
        <a:graphic>
          <a:graphicData uri="http://schemas.openxmlformats.org/drawingml/2006/table">
            <a:tbl>
              <a:tblPr firstRow="1" bandRow="1"/>
              <a:tblGrid>
                <a:gridCol w="1847617"/>
                <a:gridCol w="1159352"/>
                <a:gridCol w="1028700"/>
                <a:gridCol w="1107831"/>
                <a:gridCol w="1028700"/>
                <a:gridCol w="1028700"/>
                <a:gridCol w="1028699"/>
              </a:tblGrid>
              <a:tr h="241048"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Descripción</a:t>
                      </a:r>
                      <a:endParaRPr/>
                    </a:p>
                  </a:txBody>
                  <a:tcPr marL="32537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TRIM 2021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TRIM 2022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TRIM 2023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 TRIM 2021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 TRIM 2022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II TRIM 2023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901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Peticiones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5283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Quejas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9015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Reclamos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908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Sugerencias/ Solicitudes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9768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Felicitaciones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4104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PQRSF</a:t>
                      </a:r>
                      <a:endParaRPr/>
                    </a:p>
                  </a:txBody>
                  <a:tcPr marL="162689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</a:t>
                      </a:r>
                      <a:endParaRPr/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9038" marR="9038" marT="9038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81000" y="998224"/>
          <a:ext cx="3809999" cy="2446041"/>
        </p:xfrm>
        <a:graphic>
          <a:graphicData uri="http://schemas.openxmlformats.org/drawingml/2006/table">
            <a:tbl>
              <a:tblPr/>
              <a:tblGrid>
                <a:gridCol w="1104122"/>
                <a:gridCol w="901959"/>
                <a:gridCol w="901959"/>
                <a:gridCol w="901959"/>
              </a:tblGrid>
              <a:tr h="180959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dirty="0"/>
                    </a:p>
                  </a:txBody>
                  <a:tcPr marL="5277" marR="5277" marT="5277" marB="0" anchor="b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  <a:endParaRPr/>
                    </a:p>
                  </a:txBody>
                  <a:tcPr marL="5277" marR="5277" marT="5277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  <a:endParaRPr/>
                    </a:p>
                  </a:txBody>
                  <a:tcPr marL="5277" marR="5277" marT="5277" marB="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 marL="5277" marR="5277" marT="5277" marB="0" anchor="b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TRIM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TRIM</a:t>
                      </a:r>
                      <a:endParaRPr/>
                    </a:p>
                  </a:txBody>
                  <a:tcPr marL="5277" marR="5277" marT="5277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TRIM</a:t>
                      </a:r>
                      <a:endParaRPr/>
                    </a:p>
                  </a:txBody>
                  <a:tcPr marL="5277" marR="5277" marT="5277" marB="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  <a:tr h="173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MES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CANTI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Enero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Febrero 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Marzo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173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  <a:tr h="173208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endParaRPr lang="es-CO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73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MES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CANT</a:t>
                      </a:r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B8CCE4"/>
                    </a:solidFill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Abril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3CCCC"/>
                    </a:solidFill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Mayo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3CCCC"/>
                    </a:solidFill>
                  </a:tcPr>
                </a:tc>
              </a:tr>
              <a:tr h="18679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Junio 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3CCCC"/>
                    </a:solidFill>
                  </a:tcPr>
                </a:tc>
              </a:tr>
              <a:tr h="173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148</a:t>
                      </a:r>
                      <a:endParaRPr/>
                    </a:p>
                  </a:txBody>
                  <a:tcPr marL="5277" marR="5277" marT="5277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343400" y="9083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52400" y="76200"/>
            <a:ext cx="60960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484"/>
              </a:spcBef>
              <a:defRPr/>
            </a:pPr>
            <a:r>
              <a:rPr sz="1800"/>
              <a:t>La distribución de PQRS</a:t>
            </a:r>
            <a:r>
              <a:rPr lang="es-CO" sz="1800"/>
              <a:t>F</a:t>
            </a:r>
            <a:r>
              <a:rPr sz="1800"/>
              <a:t> recibidas de acuerdo al  centro de atención se presenta así</a:t>
            </a:r>
            <a:r>
              <a:rPr sz="1400" b="0">
                <a:latin typeface="Calibri Light"/>
                <a:cs typeface="Calibri Light"/>
              </a:rPr>
              <a:t>: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2"/>
          <p:cNvSpPr txBox="1"/>
          <p:nvPr/>
        </p:nvSpPr>
        <p:spPr bwMode="auto">
          <a:xfrm>
            <a:off x="457200" y="3200400"/>
            <a:ext cx="48006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10"/>
              </a:spcBef>
              <a:defRPr/>
            </a:pPr>
            <a:r>
              <a:rPr lang="es-CO" sz="1800"/>
              <a:t>La distribución de PQRSF recibidas por motivo</a:t>
            </a:r>
            <a:br>
              <a:rPr lang="es-CO" sz="1800"/>
            </a:br>
            <a:endParaRPr lang="es-CO" sz="1800">
              <a:latin typeface="Calibri Light"/>
              <a:cs typeface="Calibri Light"/>
            </a:endParaRPr>
          </a:p>
        </p:txBody>
      </p:sp>
      <p:sp>
        <p:nvSpPr>
          <p:cNvPr id="8" name="object 4"/>
          <p:cNvSpPr txBox="1"/>
          <p:nvPr/>
        </p:nvSpPr>
        <p:spPr bwMode="auto">
          <a:xfrm>
            <a:off x="5698067" y="1981200"/>
            <a:ext cx="3429000" cy="37574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  <a:defRPr/>
            </a:pPr>
            <a:r>
              <a:rPr sz="1050">
                <a:latin typeface="Arial MT"/>
                <a:cs typeface="Arial MT"/>
              </a:rPr>
              <a:t>Días</a:t>
            </a:r>
            <a:r>
              <a:rPr sz="1050" spc="210">
                <a:latin typeface="Arial MT"/>
                <a:cs typeface="Arial MT"/>
              </a:rPr>
              <a:t> </a:t>
            </a:r>
            <a:r>
              <a:rPr sz="1050">
                <a:latin typeface="Arial MT"/>
                <a:cs typeface="Arial MT"/>
              </a:rPr>
              <a:t>de</a:t>
            </a:r>
            <a:r>
              <a:rPr sz="1050" spc="200">
                <a:latin typeface="Arial MT"/>
                <a:cs typeface="Arial MT"/>
              </a:rPr>
              <a:t> </a:t>
            </a:r>
            <a:r>
              <a:rPr sz="1050" spc="-5">
                <a:latin typeface="Arial MT"/>
                <a:cs typeface="Arial MT"/>
              </a:rPr>
              <a:t>oportunidad</a:t>
            </a:r>
            <a:r>
              <a:rPr sz="1050" spc="215">
                <a:latin typeface="Arial MT"/>
                <a:cs typeface="Arial MT"/>
              </a:rPr>
              <a:t> </a:t>
            </a:r>
            <a:r>
              <a:rPr sz="1050">
                <a:latin typeface="Arial MT"/>
                <a:cs typeface="Arial MT"/>
              </a:rPr>
              <a:t>en</a:t>
            </a:r>
            <a:r>
              <a:rPr sz="1050" spc="204">
                <a:latin typeface="Arial MT"/>
                <a:cs typeface="Arial MT"/>
              </a:rPr>
              <a:t> </a:t>
            </a:r>
            <a:r>
              <a:rPr sz="1050" spc="-10">
                <a:latin typeface="Arial MT"/>
                <a:cs typeface="Arial MT"/>
              </a:rPr>
              <a:t>las</a:t>
            </a:r>
            <a:r>
              <a:rPr sz="1050" spc="229">
                <a:latin typeface="Arial MT"/>
                <a:cs typeface="Arial MT"/>
              </a:rPr>
              <a:t> </a:t>
            </a:r>
            <a:r>
              <a:rPr sz="1050" spc="-5">
                <a:latin typeface="Arial MT"/>
                <a:cs typeface="Arial MT"/>
              </a:rPr>
              <a:t>que</a:t>
            </a:r>
            <a:r>
              <a:rPr sz="1050" spc="200">
                <a:latin typeface="Arial MT"/>
                <a:cs typeface="Arial MT"/>
              </a:rPr>
              <a:t> </a:t>
            </a:r>
            <a:r>
              <a:rPr sz="1050">
                <a:latin typeface="Arial MT"/>
                <a:cs typeface="Arial MT"/>
              </a:rPr>
              <a:t>se</a:t>
            </a:r>
            <a:r>
              <a:rPr sz="1050" spc="204">
                <a:latin typeface="Arial MT"/>
                <a:cs typeface="Arial MT"/>
              </a:rPr>
              <a:t> </a:t>
            </a:r>
            <a:r>
              <a:rPr sz="1050">
                <a:latin typeface="Arial MT"/>
                <a:cs typeface="Arial MT"/>
              </a:rPr>
              <a:t>emiten</a:t>
            </a:r>
            <a:r>
              <a:rPr sz="1050" spc="204">
                <a:latin typeface="Arial MT"/>
                <a:cs typeface="Arial MT"/>
              </a:rPr>
              <a:t> </a:t>
            </a:r>
            <a:r>
              <a:rPr sz="1050" spc="-10">
                <a:latin typeface="Arial MT"/>
                <a:cs typeface="Arial MT"/>
              </a:rPr>
              <a:t>las</a:t>
            </a:r>
            <a:r>
              <a:rPr sz="1050" spc="210">
                <a:latin typeface="Arial MT"/>
                <a:cs typeface="Arial MT"/>
              </a:rPr>
              <a:t> </a:t>
            </a:r>
            <a:r>
              <a:rPr sz="1050" spc="-5">
                <a:latin typeface="Arial MT"/>
                <a:cs typeface="Arial MT"/>
              </a:rPr>
              <a:t>respuestas</a:t>
            </a:r>
            <a:r>
              <a:rPr sz="1050" spc="215">
                <a:latin typeface="Arial MT"/>
                <a:cs typeface="Arial MT"/>
              </a:rPr>
              <a:t> </a:t>
            </a:r>
            <a:r>
              <a:rPr sz="1050">
                <a:latin typeface="Arial MT"/>
                <a:cs typeface="Arial MT"/>
              </a:rPr>
              <a:t>de</a:t>
            </a:r>
            <a:r>
              <a:rPr sz="1050" spc="229">
                <a:latin typeface="Arial MT"/>
                <a:cs typeface="Arial MT"/>
              </a:rPr>
              <a:t> </a:t>
            </a:r>
            <a:r>
              <a:rPr sz="1050" spc="-15">
                <a:latin typeface="Arial MT"/>
                <a:cs typeface="Arial MT"/>
              </a:rPr>
              <a:t>las</a:t>
            </a:r>
            <a:r>
              <a:rPr lang="es-CO" sz="1050" spc="-15">
                <a:latin typeface="Arial MT"/>
                <a:cs typeface="Arial MT"/>
              </a:rPr>
              <a:t> </a:t>
            </a:r>
            <a:r>
              <a:rPr sz="1050" spc="-5">
                <a:latin typeface="Arial MT"/>
                <a:cs typeface="Arial MT"/>
              </a:rPr>
              <a:t>PQRSD</a:t>
            </a:r>
            <a:r>
              <a:rPr lang="es-CO" sz="1050" spc="-5">
                <a:latin typeface="Arial MT"/>
                <a:cs typeface="Arial MT"/>
              </a:rPr>
              <a:t>F</a:t>
            </a:r>
            <a:r>
              <a:rPr sz="1050" spc="-5">
                <a:latin typeface="Arial MT"/>
                <a:cs typeface="Arial MT"/>
              </a:rPr>
              <a:t>:</a:t>
            </a:r>
            <a:endParaRPr sz="1050">
              <a:latin typeface="Arial MT"/>
              <a:cs typeface="Arial MT"/>
            </a:endParaRPr>
          </a:p>
        </p:txBody>
      </p:sp>
      <p:graphicFrame>
        <p:nvGraphicFramePr>
          <p:cNvPr id="9" name="object 3"/>
          <p:cNvGraphicFramePr>
            <a:graphicFrameLocks noGrp="1"/>
          </p:cNvGraphicFramePr>
          <p:nvPr/>
        </p:nvGraphicFramePr>
        <p:xfrm>
          <a:off x="5698067" y="2514600"/>
          <a:ext cx="3124200" cy="103209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21568"/>
                <a:gridCol w="902632"/>
              </a:tblGrid>
              <a:tr h="3440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5"/>
                        </a:spcBef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</a:rPr>
                        <a:t>No.</a:t>
                      </a:r>
                      <a:r>
                        <a:rPr sz="1400" b="0" spc="-2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sz="1400" b="0" spc="-4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>
                          <a:solidFill>
                            <a:schemeClr val="tx1"/>
                          </a:solidFill>
                        </a:rPr>
                        <a:t>días</a:t>
                      </a:r>
                      <a:r>
                        <a:rPr sz="1400" b="0" spc="-4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>
                          <a:solidFill>
                            <a:schemeClr val="tx1"/>
                          </a:solidFill>
                        </a:rPr>
                        <a:t>mínimo</a:t>
                      </a:r>
                      <a:endParaRPr sz="1400" b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  <a:defRPr/>
                      </a:pPr>
                      <a:r>
                        <a:rPr sz="1400" b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400" b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</a:tr>
              <a:tr h="34399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5"/>
                        </a:spcBef>
                        <a:defRPr/>
                      </a:pPr>
                      <a:r>
                        <a:rPr sz="1400"/>
                        <a:t>No.</a:t>
                      </a:r>
                      <a:r>
                        <a:rPr sz="1400" spc="-20"/>
                        <a:t> </a:t>
                      </a:r>
                      <a:r>
                        <a:rPr sz="1400"/>
                        <a:t>de</a:t>
                      </a:r>
                      <a:r>
                        <a:rPr sz="1400" spc="-35"/>
                        <a:t> </a:t>
                      </a:r>
                      <a:r>
                        <a:rPr sz="1400" spc="-5"/>
                        <a:t>días</a:t>
                      </a:r>
                      <a:r>
                        <a:rPr sz="1400" spc="-35"/>
                        <a:t> </a:t>
                      </a:r>
                      <a:r>
                        <a:rPr sz="1400"/>
                        <a:t>máximo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  <a:defRPr/>
                      </a:pPr>
                      <a:r>
                        <a:rPr sz="1400"/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</a:tr>
              <a:tr h="34409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1400"/>
                        <a:t>Promedio</a:t>
                      </a:r>
                      <a:r>
                        <a:rPr sz="1400" spc="-75"/>
                        <a:t> </a:t>
                      </a:r>
                      <a:r>
                        <a:rPr sz="1400"/>
                        <a:t>de</a:t>
                      </a:r>
                      <a:r>
                        <a:rPr sz="1400" spc="-15"/>
                        <a:t> </a:t>
                      </a:r>
                      <a:r>
                        <a:rPr sz="1400" spc="-5"/>
                        <a:t>Respuesta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lang="es-CO" sz="140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6</a:t>
                      </a:r>
                      <a:endParaRPr sz="140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/>
        </p:nvGraphicFramePr>
        <p:xfrm>
          <a:off x="685800" y="907838"/>
          <a:ext cx="4572000" cy="19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1676400" y="3581400"/>
          <a:ext cx="6629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830705" y="5105400"/>
            <a:ext cx="5482590" cy="1231106"/>
          </a:xfrm>
        </p:spPr>
        <p:txBody>
          <a:bodyPr/>
          <a:lstStyle/>
          <a:p>
            <a:pPr algn="ctr">
              <a:defRPr/>
            </a:pPr>
            <a:r>
              <a:rPr lang="es-ES_tradnl" sz="4000" b="1">
                <a:solidFill>
                  <a:prstClr val="black"/>
                </a:solidFill>
              </a:rPr>
              <a:t>MUCHAS GRACIAS </a:t>
            </a:r>
            <a:endParaRPr lang="es-ES" sz="4000" b="1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4000"/>
          </a:p>
        </p:txBody>
      </p:sp>
      <p:sp>
        <p:nvSpPr>
          <p:cNvPr id="4" name="Rectángulo 3"/>
          <p:cNvSpPr/>
          <p:nvPr/>
        </p:nvSpPr>
        <p:spPr bwMode="auto">
          <a:xfrm>
            <a:off x="2628900" y="46482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/>
              <a:t>OFICINA DEL SIAU</a:t>
            </a:r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438400" y="2362199"/>
            <a:ext cx="4267200" cy="2133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00400" y="228600"/>
            <a:ext cx="2362199" cy="2362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351</Words>
  <Application>Microsoft Office PowerPoint</Application>
  <DocSecurity>0</DocSecurity>
  <PresentationFormat>Presentación en pantalla (4:3)</PresentationFormat>
  <Paragraphs>180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Calibri Light</vt:lpstr>
      <vt:lpstr>Office Theme</vt:lpstr>
      <vt:lpstr>Presentación de PowerPoint</vt:lpstr>
      <vt:lpstr>INFORME DE PQRSDF</vt:lpstr>
      <vt:lpstr>ANÁLISIS GENERAL DE SATISFACCIÓN</vt:lpstr>
      <vt:lpstr>Presentación de PowerPoint</vt:lpstr>
      <vt:lpstr>La distribución de PQRSF recibidas de acuerdo al  centro de atención se presenta así:</vt:lpstr>
      <vt:lpstr>Presentación de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JULIANA MARIN POSADA</dc:creator>
  <cp:lastModifiedBy>Servicio de Informacion y Atención Al Usuario</cp:lastModifiedBy>
  <cp:revision>477</cp:revision>
  <dcterms:created xsi:type="dcterms:W3CDTF">2022-01-07T13:57:56Z</dcterms:created>
  <dcterms:modified xsi:type="dcterms:W3CDTF">2024-07-18T18:57:45Z</dcterms:modified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2022-01-07T00:00:00Z</vt:filetime>
  </property>
</Properties>
</file>