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6" r:id="rId2"/>
    <p:sldId id="308" r:id="rId3"/>
    <p:sldId id="297" r:id="rId4"/>
    <p:sldId id="298" r:id="rId5"/>
    <p:sldId id="300" r:id="rId6"/>
    <p:sldId id="301" r:id="rId7"/>
    <p:sldId id="304" r:id="rId8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COMPARATIVO DE PQRSF DEL</a:t>
            </a:r>
            <a:r>
              <a:rPr lang="en-US" baseline="0"/>
              <a:t> 1ER TRIMESTRE DESDE EL 2021-2023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Hoja3!$C$6</c:f>
              <c:strCache>
                <c:ptCount val="1"/>
                <c:pt idx="0">
                  <c:v>Enero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Hoja3!$D$6:$F$6</c:f>
              <c:numCache>
                <c:formatCode>General</c:formatCode>
                <c:ptCount val="3"/>
                <c:pt idx="0">
                  <c:v>12</c:v>
                </c:pt>
                <c:pt idx="1">
                  <c:v>18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0D-4046-A192-E9B02FA2E142}"/>
            </c:ext>
          </c:extLst>
        </c:ser>
        <c:ser>
          <c:idx val="1"/>
          <c:order val="1"/>
          <c:tx>
            <c:strRef>
              <c:f>Hoja3!$C$7</c:f>
              <c:strCache>
                <c:ptCount val="1"/>
                <c:pt idx="0">
                  <c:v>Febrero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Hoja3!$D$7:$F$7</c:f>
              <c:numCache>
                <c:formatCode>General</c:formatCode>
                <c:ptCount val="3"/>
                <c:pt idx="0">
                  <c:v>11</c:v>
                </c:pt>
                <c:pt idx="1">
                  <c:v>76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0D-4046-A192-E9B02FA2E142}"/>
            </c:ext>
          </c:extLst>
        </c:ser>
        <c:ser>
          <c:idx val="2"/>
          <c:order val="2"/>
          <c:tx>
            <c:strRef>
              <c:f>Hoja3!$C$8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Hoja3!$D$8:$F$8</c:f>
              <c:numCache>
                <c:formatCode>General</c:formatCode>
                <c:ptCount val="3"/>
                <c:pt idx="0">
                  <c:v>14</c:v>
                </c:pt>
                <c:pt idx="1">
                  <c:v>38</c:v>
                </c:pt>
                <c:pt idx="2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90D-4046-A192-E9B02FA2E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3214872"/>
        <c:axId val="193212128"/>
      </c:barChart>
      <c:catAx>
        <c:axId val="193214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212128"/>
        <c:crosses val="autoZero"/>
        <c:auto val="1"/>
        <c:lblAlgn val="ctr"/>
        <c:lblOffset val="100"/>
        <c:noMultiLvlLbl val="0"/>
      </c:catAx>
      <c:valAx>
        <c:axId val="19321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321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PQRSF POR CENTRO DE ATENCION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PQRSF!$W$146</c:f>
              <c:strCache>
                <c:ptCount val="1"/>
                <c:pt idx="0">
                  <c:v>PORCENTUAL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PQRSF!$V$147:$V$154</c:f>
              <c:strCache>
                <c:ptCount val="8"/>
                <c:pt idx="0">
                  <c:v>CAA DEL SUR </c:v>
                </c:pt>
                <c:pt idx="1">
                  <c:v>CLARITA</c:v>
                </c:pt>
                <c:pt idx="2">
                  <c:v>CAIMO</c:v>
                </c:pt>
                <c:pt idx="3">
                  <c:v>CORREA GRILLO</c:v>
                </c:pt>
                <c:pt idx="4">
                  <c:v>PARAISO</c:v>
                </c:pt>
                <c:pt idx="5">
                  <c:v>PILOTO URIBE</c:v>
                </c:pt>
                <c:pt idx="6">
                  <c:v>UIS</c:v>
                </c:pt>
                <c:pt idx="7">
                  <c:v>SANTA RITA</c:v>
                </c:pt>
              </c:strCache>
            </c:strRef>
          </c:cat>
          <c:val>
            <c:numRef>
              <c:f>PQRSF!$W$147:$W$154</c:f>
              <c:numCache>
                <c:formatCode>0%</c:formatCode>
                <c:ptCount val="8"/>
                <c:pt idx="0">
                  <c:v>0.12396694214876033</c:v>
                </c:pt>
                <c:pt idx="1">
                  <c:v>9.0909090909090912E-2</c:v>
                </c:pt>
                <c:pt idx="2">
                  <c:v>3.3057851239669422E-2</c:v>
                </c:pt>
                <c:pt idx="3">
                  <c:v>7.43801652892562E-2</c:v>
                </c:pt>
                <c:pt idx="4">
                  <c:v>0.15702479338842976</c:v>
                </c:pt>
                <c:pt idx="5">
                  <c:v>8.2644628099173556E-2</c:v>
                </c:pt>
                <c:pt idx="6">
                  <c:v>0.42975206611570249</c:v>
                </c:pt>
                <c:pt idx="7">
                  <c:v>8.2644628099173556E-3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F9-4E34-9A1F-21082B0E0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9036656"/>
        <c:axId val="319037440"/>
      </c:barChart>
      <c:catAx>
        <c:axId val="31903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9037440"/>
        <c:crosses val="autoZero"/>
        <c:auto val="1"/>
        <c:lblAlgn val="ctr"/>
        <c:lblOffset val="100"/>
        <c:noMultiLvlLbl val="0"/>
      </c:catAx>
      <c:valAx>
        <c:axId val="31903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903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MOTIVO DE PQRSF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0567147856517937E-2"/>
          <c:y val="0.18560185185185185"/>
          <c:w val="0.88498840769903764"/>
          <c:h val="0.670030985710119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PQRSF!$O$171</c:f>
              <c:strCache>
                <c:ptCount val="1"/>
                <c:pt idx="0">
                  <c:v>PORCENTUAL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PQRSF!$N$172:$N$176</c:f>
              <c:strCache>
                <c:ptCount val="5"/>
                <c:pt idx="0">
                  <c:v>ASIGNACION DE CITAS</c:v>
                </c:pt>
                <c:pt idx="1">
                  <c:v>ATENCION AL USUARIO </c:v>
                </c:pt>
                <c:pt idx="2">
                  <c:v>FELCITACIONES</c:v>
                </c:pt>
                <c:pt idx="3">
                  <c:v>RAYOS X</c:v>
                </c:pt>
                <c:pt idx="4">
                  <c:v>VACUNACION </c:v>
                </c:pt>
              </c:strCache>
            </c:strRef>
          </c:cat>
          <c:val>
            <c:numRef>
              <c:f>PQRSF!$O$172:$O$176</c:f>
              <c:numCache>
                <c:formatCode>0%</c:formatCode>
                <c:ptCount val="5"/>
                <c:pt idx="0">
                  <c:v>0.15702479338842976</c:v>
                </c:pt>
                <c:pt idx="1">
                  <c:v>0.47933884297520662</c:v>
                </c:pt>
                <c:pt idx="2">
                  <c:v>0.32231404958677684</c:v>
                </c:pt>
                <c:pt idx="3">
                  <c:v>3.3057851239669422E-2</c:v>
                </c:pt>
                <c:pt idx="4">
                  <c:v>8.2644628099173556E-3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D8-4362-8609-2678F24CB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3259184"/>
        <c:axId val="313261536"/>
      </c:barChart>
      <c:catAx>
        <c:axId val="31325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3261536"/>
        <c:crosses val="autoZero"/>
        <c:auto val="1"/>
        <c:lblAlgn val="ctr"/>
        <c:lblOffset val="100"/>
        <c:noMultiLvlLbl val="0"/>
      </c:catAx>
      <c:valAx>
        <c:axId val="3132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1325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5434" y="540512"/>
            <a:ext cx="3453130" cy="512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9537" y="1139189"/>
            <a:ext cx="5482590" cy="190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5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219200" y="1981200"/>
            <a:ext cx="6934200" cy="615553"/>
          </a:xfrm>
        </p:spPr>
        <p:txBody>
          <a:bodyPr/>
          <a:lstStyle/>
          <a:p>
            <a:pPr algn="ctr"/>
            <a:r>
              <a:rPr lang="es-MX" sz="4000" dirty="0" smtClean="0"/>
              <a:t>INFORME PQRSF</a:t>
            </a:r>
            <a:endParaRPr lang="en-US" sz="4000" dirty="0"/>
          </a:p>
        </p:txBody>
      </p:sp>
      <p:sp>
        <p:nvSpPr>
          <p:cNvPr id="9" name="Rectángulo 8"/>
          <p:cNvSpPr/>
          <p:nvPr/>
        </p:nvSpPr>
        <p:spPr>
          <a:xfrm>
            <a:off x="2171700" y="3276600"/>
            <a:ext cx="4572000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6350" algn="ctr">
              <a:lnSpc>
                <a:spcPct val="100000"/>
              </a:lnSpc>
              <a:spcBef>
                <a:spcPts val="100"/>
              </a:spcBef>
            </a:pPr>
            <a:r>
              <a:rPr lang="es-MX" sz="2400" b="1" spc="-5" dirty="0" smtClean="0">
                <a:cs typeface="Calibri"/>
              </a:rPr>
              <a:t>PRIMER </a:t>
            </a:r>
            <a:r>
              <a:rPr lang="es-MX" sz="2400" b="1" spc="-10" dirty="0" smtClean="0">
                <a:cs typeface="Calibri"/>
              </a:rPr>
              <a:t>TRIMESTRE </a:t>
            </a:r>
            <a:r>
              <a:rPr lang="es-MX" sz="2400" b="1" spc="-5" dirty="0">
                <a:cs typeface="Calibri"/>
              </a:rPr>
              <a:t>DE </a:t>
            </a:r>
            <a:r>
              <a:rPr lang="es-MX" sz="2400" b="1" dirty="0" smtClean="0">
                <a:cs typeface="Calibri"/>
              </a:rPr>
              <a:t>2023</a:t>
            </a:r>
          </a:p>
          <a:p>
            <a:pPr marL="12700" marR="5080" indent="6350" algn="ctr">
              <a:lnSpc>
                <a:spcPct val="100000"/>
              </a:lnSpc>
              <a:spcBef>
                <a:spcPts val="100"/>
              </a:spcBef>
            </a:pPr>
            <a:r>
              <a:rPr lang="es-MX" sz="2400" b="1" spc="5" dirty="0" smtClean="0">
                <a:cs typeface="Calibri"/>
              </a:rPr>
              <a:t> </a:t>
            </a:r>
            <a:r>
              <a:rPr lang="es-MX" sz="2400" b="1" spc="-15" dirty="0">
                <a:cs typeface="Calibri"/>
              </a:rPr>
              <a:t>MARIA JULIANA MARIN POSADA </a:t>
            </a:r>
            <a:endParaRPr lang="es-MX" sz="2400" b="1" spc="-15" dirty="0" smtClean="0">
              <a:cs typeface="Calibri"/>
            </a:endParaRPr>
          </a:p>
          <a:p>
            <a:pPr marL="12700" marR="5080" indent="6350" algn="ctr">
              <a:lnSpc>
                <a:spcPct val="100000"/>
              </a:lnSpc>
              <a:spcBef>
                <a:spcPts val="100"/>
              </a:spcBef>
            </a:pPr>
            <a:r>
              <a:rPr lang="es-MX" sz="2400" b="1" spc="-15" dirty="0" smtClean="0">
                <a:cs typeface="Calibri"/>
              </a:rPr>
              <a:t>REFERENTE SIAU</a:t>
            </a:r>
            <a:endParaRPr lang="es-MX" sz="2400" dirty="0">
              <a:cs typeface="Calibri"/>
            </a:endParaRP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4502577"/>
            <a:ext cx="1533525" cy="155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440586"/>
            <a:ext cx="62909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5" dirty="0"/>
              <a:t>ANÁLISIS</a:t>
            </a:r>
            <a:r>
              <a:rPr spc="-20" dirty="0"/>
              <a:t> </a:t>
            </a:r>
            <a:r>
              <a:rPr spc="-5" dirty="0"/>
              <a:t>GENERAL</a:t>
            </a:r>
            <a:r>
              <a:rPr spc="-70" dirty="0"/>
              <a:t> </a:t>
            </a:r>
            <a:r>
              <a:rPr spc="-5" dirty="0"/>
              <a:t>DE</a:t>
            </a:r>
            <a:r>
              <a:rPr spc="-50" dirty="0"/>
              <a:t> </a:t>
            </a:r>
            <a:r>
              <a:rPr spc="-10" dirty="0"/>
              <a:t>SATISFACCIÓN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0" y="4648200"/>
            <a:ext cx="767146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s-ES" sz="1600" b="1" dirty="0"/>
              <a:t> </a:t>
            </a:r>
            <a:r>
              <a:rPr lang="es-ES" sz="1600" dirty="0" smtClean="0"/>
              <a:t>El </a:t>
            </a:r>
            <a:r>
              <a:rPr lang="es-ES" sz="1600" dirty="0"/>
              <a:t>estándar establecido de satisfacción es del </a:t>
            </a:r>
            <a:r>
              <a:rPr lang="es-ES" sz="1600" dirty="0" smtClean="0"/>
              <a:t>(98%); </a:t>
            </a:r>
            <a:r>
              <a:rPr lang="es-ES" sz="1600" dirty="0"/>
              <a:t>de acuerdo a los resultados obtenidos en las encuestas aplicadas, se determina que la satisfacción del servicio en general de Red Salud Armenia </a:t>
            </a:r>
            <a:r>
              <a:rPr lang="es-ES" sz="1600" dirty="0" smtClean="0"/>
              <a:t>ESE, esta cumpliendo </a:t>
            </a:r>
            <a:r>
              <a:rPr lang="es-ES" sz="1600" dirty="0"/>
              <a:t>el estándar de </a:t>
            </a:r>
            <a:r>
              <a:rPr lang="es-ES" sz="1600" dirty="0" smtClean="0"/>
              <a:t>satisfacción.</a:t>
            </a:r>
          </a:p>
          <a:p>
            <a:endParaRPr lang="es-CO" sz="16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65932"/>
              </p:ext>
            </p:extLst>
          </p:nvPr>
        </p:nvGraphicFramePr>
        <p:xfrm>
          <a:off x="697439" y="1103270"/>
          <a:ext cx="7812224" cy="3394128"/>
        </p:xfrm>
        <a:graphic>
          <a:graphicData uri="http://schemas.openxmlformats.org/drawingml/2006/table">
            <a:tbl>
              <a:tblPr firstRow="1" firstCol="1" bandRow="1"/>
              <a:tblGrid>
                <a:gridCol w="1567779">
                  <a:extLst>
                    <a:ext uri="{9D8B030D-6E8A-4147-A177-3AD203B41FA5}">
                      <a16:colId xmlns="" xmlns:a16="http://schemas.microsoft.com/office/drawing/2014/main" val="2745148603"/>
                    </a:ext>
                  </a:extLst>
                </a:gridCol>
                <a:gridCol w="1690615">
                  <a:extLst>
                    <a:ext uri="{9D8B030D-6E8A-4147-A177-3AD203B41FA5}">
                      <a16:colId xmlns="" xmlns:a16="http://schemas.microsoft.com/office/drawing/2014/main" val="1053033980"/>
                    </a:ext>
                  </a:extLst>
                </a:gridCol>
                <a:gridCol w="1464337">
                  <a:extLst>
                    <a:ext uri="{9D8B030D-6E8A-4147-A177-3AD203B41FA5}">
                      <a16:colId xmlns="" xmlns:a16="http://schemas.microsoft.com/office/drawing/2014/main" val="682931118"/>
                    </a:ext>
                  </a:extLst>
                </a:gridCol>
                <a:gridCol w="1642934">
                  <a:extLst>
                    <a:ext uri="{9D8B030D-6E8A-4147-A177-3AD203B41FA5}">
                      <a16:colId xmlns="" xmlns:a16="http://schemas.microsoft.com/office/drawing/2014/main" val="2459637822"/>
                    </a:ext>
                  </a:extLst>
                </a:gridCol>
                <a:gridCol w="1446559">
                  <a:extLst>
                    <a:ext uri="{9D8B030D-6E8A-4147-A177-3AD203B41FA5}">
                      <a16:colId xmlns="" xmlns:a16="http://schemas.microsoft.com/office/drawing/2014/main" val="3152873019"/>
                    </a:ext>
                  </a:extLst>
                </a:gridCol>
              </a:tblGrid>
              <a:tr h="39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2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ENCUESTAS POR SERVICIO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TOTAL, ENCUESTAS POSITIVAS 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SATISFACCIÓN POR SERVICIO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4206998"/>
                  </a:ext>
                </a:extLst>
              </a:tr>
              <a:tr h="218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95626277"/>
                  </a:ext>
                </a:extLst>
              </a:tr>
              <a:tr h="247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POSITIVAS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8153990"/>
                  </a:ext>
                </a:extLst>
              </a:tr>
              <a:tr h="357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MEDICINA GENERAL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2907331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ODONTOLOGIA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4113205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ENFERMERIA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532997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LABORATORIO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0318027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FARMACIA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1519840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IMAGENOLOGIA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1296322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URGENCIAS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95314597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HOSPITALIZACIÓN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94487556"/>
                  </a:ext>
                </a:extLst>
              </a:tr>
              <a:tr h="235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PARTOS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2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3006130"/>
                  </a:ext>
                </a:extLst>
              </a:tr>
              <a:tr h="215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i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87" marR="340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161499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28600" y="-2286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 </a:t>
            </a:r>
          </a:p>
          <a:p>
            <a:r>
              <a:rPr lang="es-CO" b="1" dirty="0" smtClean="0"/>
              <a:t>Presentación </a:t>
            </a:r>
            <a:r>
              <a:rPr lang="es-CO" b="1" dirty="0"/>
              <a:t>de los resultados de las </a:t>
            </a:r>
            <a:r>
              <a:rPr lang="es-CO" b="1" dirty="0" smtClean="0"/>
              <a:t>PQRSF.</a:t>
            </a:r>
            <a:endParaRPr lang="es-CO" b="1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88976"/>
              </p:ext>
            </p:extLst>
          </p:nvPr>
        </p:nvGraphicFramePr>
        <p:xfrm>
          <a:off x="381000" y="1323201"/>
          <a:ext cx="3200400" cy="1701695"/>
        </p:xfrm>
        <a:graphic>
          <a:graphicData uri="http://schemas.openxmlformats.org/drawingml/2006/table">
            <a:tbl>
              <a:tblPr/>
              <a:tblGrid>
                <a:gridCol w="139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16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9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9258">
                  <a:extLst>
                    <a:ext uri="{9D8B030D-6E8A-4147-A177-3AD203B41FA5}">
                      <a16:colId xmlns="" xmlns:a16="http://schemas.microsoft.com/office/drawing/2014/main" val="3119225669"/>
                    </a:ext>
                  </a:extLst>
                </a:gridCol>
              </a:tblGrid>
              <a:tr h="165864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864"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TRIM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98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6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6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Febrero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6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s-CO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415"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  <a:endParaRPr lang="es-CO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371600" y="685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PQRSF RECEPCIONADOS EN EL PRIMER  TRIMESTRE 2023</a:t>
            </a:r>
            <a:endParaRPr lang="en-US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616803"/>
              </p:ext>
            </p:extLst>
          </p:nvPr>
        </p:nvGraphicFramePr>
        <p:xfrm>
          <a:off x="3810000" y="1131425"/>
          <a:ext cx="5029200" cy="2830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91245"/>
              </p:ext>
            </p:extLst>
          </p:nvPr>
        </p:nvGraphicFramePr>
        <p:xfrm>
          <a:off x="1524000" y="4114800"/>
          <a:ext cx="6553199" cy="1670286"/>
        </p:xfrm>
        <a:graphic>
          <a:graphicData uri="http://schemas.openxmlformats.org/drawingml/2006/table">
            <a:tbl>
              <a:tblPr firstRow="1" bandRow="1"/>
              <a:tblGrid>
                <a:gridCol w="2444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437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883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5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1048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32537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TRIM 2021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TRIM 2022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TRIM 2023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1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Peticiones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1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Quejas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015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Reclamos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76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Sugerencias/</a:t>
                      </a:r>
                      <a:r>
                        <a:rPr lang="es-CO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Solicitudes</a:t>
                      </a:r>
                      <a:endParaRPr lang="es-C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68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Felicitaciones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s-CO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04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PQRSF</a:t>
                      </a:r>
                    </a:p>
                  </a:txBody>
                  <a:tcPr marL="162689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  <a:endParaRPr lang="es-CO" sz="1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38" marR="9038" marT="90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096000" cy="83163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030"/>
              </a:lnSpc>
              <a:spcBef>
                <a:spcPts val="484"/>
              </a:spcBef>
            </a:pPr>
            <a:r>
              <a:rPr sz="1800" dirty="0"/>
              <a:t>La distribución de </a:t>
            </a:r>
            <a:r>
              <a:rPr sz="1800" dirty="0" smtClean="0"/>
              <a:t>PQRS</a:t>
            </a:r>
            <a:r>
              <a:rPr lang="es-CO" sz="1800" dirty="0" smtClean="0"/>
              <a:t>F</a:t>
            </a:r>
            <a:r>
              <a:rPr sz="1800" dirty="0" smtClean="0"/>
              <a:t> </a:t>
            </a:r>
            <a:r>
              <a:rPr sz="1800" dirty="0"/>
              <a:t>recibidas de acuerdo al  centro de atención se presenta así</a:t>
            </a:r>
            <a:r>
              <a:rPr sz="1400" b="0" dirty="0">
                <a:latin typeface="Calibri Light"/>
                <a:cs typeface="Calibri Light"/>
              </a:rPr>
              <a:t>:</a:t>
            </a:r>
            <a:endParaRPr sz="1400" dirty="0">
              <a:latin typeface="Calibri Light"/>
              <a:cs typeface="Calibri Light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662600"/>
              </p:ext>
            </p:extLst>
          </p:nvPr>
        </p:nvGraphicFramePr>
        <p:xfrm>
          <a:off x="6781800" y="2590800"/>
          <a:ext cx="2286000" cy="1827582"/>
        </p:xfrm>
        <a:graphic>
          <a:graphicData uri="http://schemas.openxmlformats.org/drawingml/2006/table">
            <a:tbl>
              <a:tblPr/>
              <a:tblGrid>
                <a:gridCol w="1245476">
                  <a:extLst>
                    <a:ext uri="{9D8B030D-6E8A-4147-A177-3AD203B41FA5}">
                      <a16:colId xmlns="" xmlns:a16="http://schemas.microsoft.com/office/drawing/2014/main" val="1633430290"/>
                    </a:ext>
                  </a:extLst>
                </a:gridCol>
                <a:gridCol w="1040524">
                  <a:extLst>
                    <a:ext uri="{9D8B030D-6E8A-4147-A177-3AD203B41FA5}">
                      <a16:colId xmlns="" xmlns:a16="http://schemas.microsoft.com/office/drawing/2014/main" val="2857155458"/>
                    </a:ext>
                  </a:extLst>
                </a:gridCol>
              </a:tblGrid>
              <a:tr h="353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ATENCION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5423379"/>
                  </a:ext>
                </a:extLst>
              </a:tr>
              <a:tr h="167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CAA DEL SUR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1309859"/>
                  </a:ext>
                </a:extLst>
              </a:tr>
              <a:tr h="167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839740"/>
                  </a:ext>
                </a:extLst>
              </a:tr>
              <a:tr h="167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CAIMO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1329028"/>
                  </a:ext>
                </a:extLst>
              </a:tr>
              <a:tr h="1331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CORREA GRILLO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26867384"/>
                  </a:ext>
                </a:extLst>
              </a:tr>
              <a:tr h="167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PARAISO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51007469"/>
                  </a:ext>
                </a:extLst>
              </a:tr>
              <a:tr h="1368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PILOTO URIBE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52037989"/>
                  </a:ext>
                </a:extLst>
              </a:tr>
              <a:tr h="167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UIS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1450339"/>
                  </a:ext>
                </a:extLst>
              </a:tr>
              <a:tr h="1679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RITA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1858363"/>
                  </a:ext>
                </a:extLst>
              </a:tr>
              <a:tr h="176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5396330"/>
                  </a:ext>
                </a:extLst>
              </a:tr>
            </a:tbl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1762971"/>
              </p:ext>
            </p:extLst>
          </p:nvPr>
        </p:nvGraphicFramePr>
        <p:xfrm>
          <a:off x="228600" y="1524000"/>
          <a:ext cx="6324600" cy="357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480060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 rtl="0">
              <a:spcBef>
                <a:spcPts val="110"/>
              </a:spcBef>
            </a:pPr>
            <a:r>
              <a:rPr lang="es-MX" sz="1800" dirty="0"/>
              <a:t>La distribución de </a:t>
            </a:r>
            <a:r>
              <a:rPr lang="es-MX" sz="1800" dirty="0" smtClean="0"/>
              <a:t>PQRSF </a:t>
            </a:r>
            <a:r>
              <a:rPr lang="es-MX" sz="1800" dirty="0"/>
              <a:t>recibidas </a:t>
            </a:r>
            <a:r>
              <a:rPr lang="en-US" sz="1800" dirty="0" smtClean="0"/>
              <a:t>por motivo</a:t>
            </a:r>
            <a:r>
              <a:rPr lang="en-US" sz="1800" dirty="0"/>
              <a:t/>
            </a:r>
            <a:br>
              <a:rPr lang="en-US" sz="1800" dirty="0"/>
            </a:b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82436" y="4419600"/>
            <a:ext cx="6759575" cy="583492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600" dirty="0">
                <a:latin typeface="Arial MT"/>
                <a:cs typeface="Arial MT"/>
              </a:rPr>
              <a:t>Días</a:t>
            </a:r>
            <a:r>
              <a:rPr sz="1600" spc="2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2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oportunidad</a:t>
            </a:r>
            <a:r>
              <a:rPr sz="1600" spc="2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las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2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se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emiten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las</a:t>
            </a:r>
            <a:r>
              <a:rPr sz="1600" spc="2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respuestas</a:t>
            </a:r>
            <a:r>
              <a:rPr sz="1600" spc="2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de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15" dirty="0">
                <a:latin typeface="Arial MT"/>
                <a:cs typeface="Arial MT"/>
              </a:rPr>
              <a:t>las</a:t>
            </a:r>
            <a:endParaRPr sz="16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1600" spc="-5" dirty="0" smtClean="0">
                <a:latin typeface="Arial MT"/>
                <a:cs typeface="Arial MT"/>
              </a:rPr>
              <a:t>PQRSD</a:t>
            </a:r>
            <a:r>
              <a:rPr lang="es-CO" sz="1600" spc="-5" dirty="0">
                <a:latin typeface="Arial MT"/>
                <a:cs typeface="Arial MT"/>
              </a:rPr>
              <a:t>F</a:t>
            </a:r>
            <a:r>
              <a:rPr sz="1600" spc="-5" dirty="0" smtClean="0">
                <a:latin typeface="Arial MT"/>
                <a:cs typeface="Arial MT"/>
              </a:rPr>
              <a:t>:</a:t>
            </a:r>
            <a:endParaRPr sz="1600" dirty="0">
              <a:latin typeface="Arial MT"/>
              <a:cs typeface="Arial MT"/>
            </a:endParaRPr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45572"/>
              </p:ext>
            </p:extLst>
          </p:nvPr>
        </p:nvGraphicFramePr>
        <p:xfrm>
          <a:off x="2590800" y="4914812"/>
          <a:ext cx="3124200" cy="1032096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215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26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4000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0" dirty="0">
                          <a:solidFill>
                            <a:schemeClr val="tx1"/>
                          </a:solidFill>
                        </a:rPr>
                        <a:t>No.</a:t>
                      </a:r>
                      <a:r>
                        <a:rPr sz="1400" b="0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</a:rPr>
                        <a:t>de</a:t>
                      </a:r>
                      <a:r>
                        <a:rPr sz="1400" b="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</a:rPr>
                        <a:t>días</a:t>
                      </a:r>
                      <a:r>
                        <a:rPr sz="1400" b="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400" b="0" dirty="0">
                          <a:solidFill>
                            <a:schemeClr val="tx1"/>
                          </a:solidFill>
                        </a:rPr>
                        <a:t>mínimo</a:t>
                      </a:r>
                      <a:endParaRPr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999"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dirty="0"/>
                        <a:t>No.</a:t>
                      </a:r>
                      <a:r>
                        <a:rPr sz="1400" spc="-20" dirty="0"/>
                        <a:t> </a:t>
                      </a:r>
                      <a:r>
                        <a:rPr sz="1400" dirty="0"/>
                        <a:t>de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días</a:t>
                      </a:r>
                      <a:r>
                        <a:rPr sz="1400" spc="-35" dirty="0"/>
                        <a:t> </a:t>
                      </a:r>
                      <a:r>
                        <a:rPr sz="1400" dirty="0"/>
                        <a:t>máximo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dirty="0"/>
                        <a:t>15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4097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400" dirty="0"/>
                        <a:t>Promedio</a:t>
                      </a:r>
                      <a:r>
                        <a:rPr sz="1400" spc="-75" dirty="0"/>
                        <a:t> </a:t>
                      </a:r>
                      <a:r>
                        <a:rPr sz="1400" dirty="0"/>
                        <a:t>de</a:t>
                      </a:r>
                      <a:r>
                        <a:rPr sz="1400" spc="-15" dirty="0"/>
                        <a:t> </a:t>
                      </a:r>
                      <a:r>
                        <a:rPr sz="1400" spc="-5" dirty="0"/>
                        <a:t>Respuesta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s-CO" sz="14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8</a:t>
                      </a:r>
                      <a:endParaRPr sz="14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3" descr="C:\Archivos de programa\Microsoft Office\MEDIA\CAGCAT10\j019538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011" y="4022407"/>
            <a:ext cx="1431513" cy="1600200"/>
          </a:xfrm>
          <a:prstGeom prst="rect">
            <a:avLst/>
          </a:prstGeom>
          <a:noFill/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128806"/>
              </p:ext>
            </p:extLst>
          </p:nvPr>
        </p:nvGraphicFramePr>
        <p:xfrm>
          <a:off x="5638800" y="2051649"/>
          <a:ext cx="3429000" cy="1201321"/>
        </p:xfrm>
        <a:graphic>
          <a:graphicData uri="http://schemas.openxmlformats.org/drawingml/2006/table">
            <a:tbl>
              <a:tblPr/>
              <a:tblGrid>
                <a:gridCol w="1768609">
                  <a:extLst>
                    <a:ext uri="{9D8B030D-6E8A-4147-A177-3AD203B41FA5}">
                      <a16:colId xmlns="" xmlns:a16="http://schemas.microsoft.com/office/drawing/2014/main" val="517274789"/>
                    </a:ext>
                  </a:extLst>
                </a:gridCol>
                <a:gridCol w="844110">
                  <a:extLst>
                    <a:ext uri="{9D8B030D-6E8A-4147-A177-3AD203B41FA5}">
                      <a16:colId xmlns="" xmlns:a16="http://schemas.microsoft.com/office/drawing/2014/main" val="3972424203"/>
                    </a:ext>
                  </a:extLst>
                </a:gridCol>
                <a:gridCol w="816281">
                  <a:extLst>
                    <a:ext uri="{9D8B030D-6E8A-4147-A177-3AD203B41FA5}">
                      <a16:colId xmlns="" xmlns:a16="http://schemas.microsoft.com/office/drawing/2014/main" val="3132285954"/>
                    </a:ext>
                  </a:extLst>
                </a:gridCol>
              </a:tblGrid>
              <a:tr h="3001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MOTIVO DE PQRSF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PORCENTUAL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9683972"/>
                  </a:ext>
                </a:extLst>
              </a:tr>
              <a:tr h="162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ASIGNACION DE CITAS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279599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ATENCION AL USUARIO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3007355"/>
                  </a:ext>
                </a:extLst>
              </a:tr>
              <a:tr h="142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FELCITACIONES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98762033"/>
                  </a:ext>
                </a:extLst>
              </a:tr>
              <a:tr h="1425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RAYOS X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9661261"/>
                  </a:ext>
                </a:extLst>
              </a:tr>
              <a:tr h="1100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VACUNACION 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9169570"/>
                  </a:ext>
                </a:extLst>
              </a:tr>
              <a:tr h="1500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41" marR="8141" marT="81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3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480052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228363"/>
              </p:ext>
            </p:extLst>
          </p:nvPr>
        </p:nvGraphicFramePr>
        <p:xfrm>
          <a:off x="457200" y="720503"/>
          <a:ext cx="5029200" cy="3301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30705" y="5105400"/>
            <a:ext cx="5482590" cy="1231106"/>
          </a:xfrm>
        </p:spPr>
        <p:txBody>
          <a:bodyPr/>
          <a:lstStyle/>
          <a:p>
            <a:pPr algn="ctr"/>
            <a:r>
              <a:rPr lang="es-ES_tradnl" sz="4000" b="1" dirty="0">
                <a:solidFill>
                  <a:prstClr val="black"/>
                </a:solidFill>
              </a:rPr>
              <a:t>MUCHAS GRACIAS </a:t>
            </a:r>
            <a:endParaRPr lang="es-ES" sz="4000" b="1" dirty="0">
              <a:solidFill>
                <a:prstClr val="black"/>
              </a:solidFill>
            </a:endParaRPr>
          </a:p>
          <a:p>
            <a:pPr algn="ctr"/>
            <a:endParaRPr lang="en-US" sz="4000" dirty="0"/>
          </a:p>
        </p:txBody>
      </p:sp>
      <p:sp>
        <p:nvSpPr>
          <p:cNvPr id="4" name="Rectángulo 3"/>
          <p:cNvSpPr/>
          <p:nvPr/>
        </p:nvSpPr>
        <p:spPr>
          <a:xfrm>
            <a:off x="2628900" y="4648200"/>
            <a:ext cx="3886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OFICINA DEL SIAU</a:t>
            </a: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62200"/>
            <a:ext cx="4267200" cy="2133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306</Words>
  <Application>Microsoft Office PowerPoint</Application>
  <PresentationFormat>Presentación en pantalla (4:3)</PresentationFormat>
  <Paragraphs>178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MT</vt:lpstr>
      <vt:lpstr>Calibri</vt:lpstr>
      <vt:lpstr>Calibri Light</vt:lpstr>
      <vt:lpstr>Times New Roman</vt:lpstr>
      <vt:lpstr>Office Theme</vt:lpstr>
      <vt:lpstr>Presentación de PowerPoint</vt:lpstr>
      <vt:lpstr>INFORME PQRSF</vt:lpstr>
      <vt:lpstr>ANÁLISIS GENERAL DE SATISFACCIÓN</vt:lpstr>
      <vt:lpstr>Presentación de PowerPoint</vt:lpstr>
      <vt:lpstr>La distribución de PQRSF recibidas de acuerdo al  centro de atención se presenta así:</vt:lpstr>
      <vt:lpstr>La distribución de PQRSF recibidas por motivo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JULIANA MARIN POSADA</dc:creator>
  <cp:lastModifiedBy>Servicio de Informacion y Atención Al Usuario</cp:lastModifiedBy>
  <cp:revision>379</cp:revision>
  <dcterms:created xsi:type="dcterms:W3CDTF">2022-01-07T13:57:56Z</dcterms:created>
  <dcterms:modified xsi:type="dcterms:W3CDTF">2024-07-18T18:55:51Z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2022-01-07T00:00:00Z</vt:filetime>
  </property>
</Properties>
</file>